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</p:sldIdLst>
  <p:sldSz cx="14630400" cy="8229600"/>
  <p:notesSz cx="8229600" cy="14630400"/>
  <p:embeddedFontLst>
    <p:embeddedFont>
      <p:font typeface="Lato" panose="020F0502020204030203" pitchFamily="3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180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7223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0DD915-F715-157F-0A29-8B67757AF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3CFB43-ED81-51DB-A04D-990BE55858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FE5B4D-DFAA-7314-7C65-C55D98A214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246EC5-2BEE-3730-7F05-48DCEB1482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49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08EF7C-8F6A-381F-32DB-A43D18439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1F8AC5-C91E-D284-9D38-5F58C81A17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49A508-31CC-8E39-1766-B6DC56AB0F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B06B9-6FD0-9054-BD71-04B3CE90D3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1219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4D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4C8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D8C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9471" y="-57954"/>
            <a:ext cx="14630400" cy="8229600"/>
          </a:xfrm>
          <a:prstGeom prst="rect">
            <a:avLst/>
          </a:prstGeom>
          <a:solidFill>
            <a:srgbClr val="282824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895881" y="1069006"/>
            <a:ext cx="10748367" cy="731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WingMate – AI Study Buddy for AFCAT </a:t>
            </a:r>
            <a:r>
              <a:rPr lang="en-US" sz="4450" b="1" dirty="0">
                <a:solidFill>
                  <a:srgbClr val="0000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✈️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070384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Team Name: Ingenious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779044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Team Leader: Anshul Patel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4487704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College: Jai Narain College of Technology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3540930" y="6417112"/>
            <a:ext cx="80561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“Discipline, Motivation, and Smart Prep for Future Air Warriors”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793790" y="5196364"/>
            <a:ext cx="30480" cy="1034653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0" name="Freeform 62">
            <a:extLst>
              <a:ext uri="{FF2B5EF4-FFF2-40B4-BE49-F238E27FC236}">
                <a16:creationId xmlns:a16="http://schemas.microsoft.com/office/drawing/2014/main" id="{72DF991C-F5A2-0660-3E82-F16C2718B238}"/>
              </a:ext>
            </a:extLst>
          </p:cNvPr>
          <p:cNvSpPr/>
          <p:nvPr/>
        </p:nvSpPr>
        <p:spPr>
          <a:xfrm>
            <a:off x="11996670" y="7521262"/>
            <a:ext cx="2633730" cy="708338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26665-BDAC-A380-BEF4-57B08B2A7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7745987-CFDB-3993-EFB4-9EE36423D940}"/>
              </a:ext>
            </a:extLst>
          </p:cNvPr>
          <p:cNvSpPr/>
          <p:nvPr/>
        </p:nvSpPr>
        <p:spPr>
          <a:xfrm>
            <a:off x="445532" y="350044"/>
            <a:ext cx="6569273" cy="397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Implementation &amp; Evaluation: Road to Success</a:t>
            </a:r>
            <a:endParaRPr lang="en-US" sz="25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56087252-306A-9370-ECCC-E2E6FCE1D036}"/>
              </a:ext>
            </a:extLst>
          </p:cNvPr>
          <p:cNvSpPr/>
          <p:nvPr/>
        </p:nvSpPr>
        <p:spPr>
          <a:xfrm>
            <a:off x="445532" y="1065967"/>
            <a:ext cx="3755112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Implementation Strategy (Hackathon Focus)</a:t>
            </a:r>
            <a:endParaRPr lang="en-US" sz="15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FCA1496-0476-166F-5FA0-FEBAADB5EBEA}"/>
              </a:ext>
            </a:extLst>
          </p:cNvPr>
          <p:cNvSpPr/>
          <p:nvPr/>
        </p:nvSpPr>
        <p:spPr>
          <a:xfrm>
            <a:off x="445532" y="1431965"/>
            <a:ext cx="6714411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Build responsive UI/UX using a </a:t>
            </a:r>
            <a:r>
              <a:rPr lang="en-US" sz="10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no-code platform</a:t>
            </a: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0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BBC51EE5-04EF-4C47-6228-CA4479849190}"/>
              </a:ext>
            </a:extLst>
          </p:cNvPr>
          <p:cNvSpPr/>
          <p:nvPr/>
        </p:nvSpPr>
        <p:spPr>
          <a:xfrm>
            <a:off x="445532" y="1680091"/>
            <a:ext cx="6714411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Integrate a </a:t>
            </a:r>
            <a:r>
              <a:rPr lang="en-US" sz="10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smart mentor chatbot</a:t>
            </a: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instant doubts and motivation.</a:t>
            </a:r>
            <a:endParaRPr lang="en-US" sz="10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E3672942-7CB0-C73B-33B2-703363993C4B}"/>
              </a:ext>
            </a:extLst>
          </p:cNvPr>
          <p:cNvSpPr/>
          <p:nvPr/>
        </p:nvSpPr>
        <p:spPr>
          <a:xfrm>
            <a:off x="445532" y="1928217"/>
            <a:ext cx="6714411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 core </a:t>
            </a:r>
            <a:r>
              <a:rPr lang="en-US" sz="10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quiz functionalities</a:t>
            </a: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with immediate feedback and performance reports.</a:t>
            </a:r>
            <a:endParaRPr lang="en-US" sz="10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00CAABE1-038F-7323-6170-98746EAEAA55}"/>
              </a:ext>
            </a:extLst>
          </p:cNvPr>
          <p:cNvSpPr/>
          <p:nvPr/>
        </p:nvSpPr>
        <p:spPr>
          <a:xfrm>
            <a:off x="445532" y="2176343"/>
            <a:ext cx="6714411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Automate </a:t>
            </a:r>
            <a:r>
              <a:rPr lang="en-US" sz="10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defense news updates</a:t>
            </a: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feed for current affairs.</a:t>
            </a:r>
            <a:endParaRPr lang="en-US" sz="10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34781872-9C68-D792-CD78-5FC632D365AD}"/>
              </a:ext>
            </a:extLst>
          </p:cNvPr>
          <p:cNvSpPr/>
          <p:nvPr/>
        </p:nvSpPr>
        <p:spPr>
          <a:xfrm>
            <a:off x="445532" y="2424470"/>
            <a:ext cx="6714411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Set up </a:t>
            </a:r>
            <a:r>
              <a:rPr lang="en-US" sz="10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gamification elements</a:t>
            </a: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like streak badges and progress tracking.</a:t>
            </a:r>
            <a:endParaRPr lang="en-US" sz="1000" dirty="0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93F9D9D3-1BEE-4DA7-4A7A-F05F015A0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297" y="2872846"/>
            <a:ext cx="9762186" cy="5169657"/>
          </a:xfrm>
          <a:prstGeom prst="rect">
            <a:avLst/>
          </a:prstGeom>
        </p:spPr>
      </p:pic>
      <p:sp>
        <p:nvSpPr>
          <p:cNvPr id="16" name="Freeform 62">
            <a:extLst>
              <a:ext uri="{FF2B5EF4-FFF2-40B4-BE49-F238E27FC236}">
                <a16:creationId xmlns:a16="http://schemas.microsoft.com/office/drawing/2014/main" id="{E6CA1087-5524-DE86-4C65-FD29132F832E}"/>
              </a:ext>
            </a:extLst>
          </p:cNvPr>
          <p:cNvSpPr/>
          <p:nvPr/>
        </p:nvSpPr>
        <p:spPr>
          <a:xfrm>
            <a:off x="11996670" y="7521262"/>
            <a:ext cx="2633730" cy="708338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624510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376D39-0E88-575A-8A99-60D134745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063F9AC-1E6C-C39F-EF21-99C2813116B0}"/>
              </a:ext>
            </a:extLst>
          </p:cNvPr>
          <p:cNvSpPr/>
          <p:nvPr/>
        </p:nvSpPr>
        <p:spPr>
          <a:xfrm>
            <a:off x="445532" y="350044"/>
            <a:ext cx="6569273" cy="397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Evaluation: Road to Success</a:t>
            </a:r>
            <a:endParaRPr lang="en-US" sz="2500" dirty="0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8429E666-AA76-1D30-6E77-6A7E4EC20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2338" y="747832"/>
            <a:ext cx="6569273" cy="6908658"/>
          </a:xfrm>
          <a:prstGeom prst="rect">
            <a:avLst/>
          </a:prstGeom>
        </p:spPr>
      </p:pic>
      <p:sp>
        <p:nvSpPr>
          <p:cNvPr id="10" name="Text 7">
            <a:extLst>
              <a:ext uri="{FF2B5EF4-FFF2-40B4-BE49-F238E27FC236}">
                <a16:creationId xmlns:a16="http://schemas.microsoft.com/office/drawing/2014/main" id="{CDF25915-C62E-802E-6228-9CA19B8AA902}"/>
              </a:ext>
            </a:extLst>
          </p:cNvPr>
          <p:cNvSpPr/>
          <p:nvPr/>
        </p:nvSpPr>
        <p:spPr>
          <a:xfrm>
            <a:off x="1045076" y="1231296"/>
            <a:ext cx="1974771" cy="358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Evaluation Metrics</a:t>
            </a:r>
            <a:endParaRPr lang="en-US" sz="150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D6F04157-BC06-36AC-F51C-2E8C7881DF22}"/>
              </a:ext>
            </a:extLst>
          </p:cNvPr>
          <p:cNvSpPr/>
          <p:nvPr/>
        </p:nvSpPr>
        <p:spPr>
          <a:xfrm>
            <a:off x="1045079" y="1995605"/>
            <a:ext cx="6823911" cy="358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 Engagement Rate:</a:t>
            </a: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Daily active users and session duration.</a:t>
            </a:r>
            <a:endParaRPr lang="en-US" sz="10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3FDDADBF-7FA8-8E1A-DE26-30539A80F06F}"/>
              </a:ext>
            </a:extLst>
          </p:cNvPr>
          <p:cNvSpPr/>
          <p:nvPr/>
        </p:nvSpPr>
        <p:spPr>
          <a:xfrm>
            <a:off x="1045076" y="2430941"/>
            <a:ext cx="6714411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Test Completion Rate:</a:t>
            </a: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Percentage of daily quizzes completed by users.</a:t>
            </a:r>
            <a:endParaRPr lang="en-US" sz="100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0F26AF61-12FF-51A3-B447-C78750B554BB}"/>
              </a:ext>
            </a:extLst>
          </p:cNvPr>
          <p:cNvSpPr/>
          <p:nvPr/>
        </p:nvSpPr>
        <p:spPr>
          <a:xfrm>
            <a:off x="1045077" y="2882665"/>
            <a:ext cx="6714411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Accuracy &amp; Consistency Improvement:</a:t>
            </a: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Tracking score trends and adherence to study plans.</a:t>
            </a:r>
            <a:endParaRPr lang="en-US" sz="100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BC266991-786A-AD6E-52AA-EBC893C16143}"/>
              </a:ext>
            </a:extLst>
          </p:cNvPr>
          <p:cNvSpPr/>
          <p:nvPr/>
        </p:nvSpPr>
        <p:spPr>
          <a:xfrm>
            <a:off x="1045078" y="3334389"/>
            <a:ext cx="6714411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 Satisfaction Feedback:</a:t>
            </a: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Surveys and direct testimonials on the platform's utility and impact.</a:t>
            </a:r>
            <a:endParaRPr lang="en-US" sz="1000" dirty="0"/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CE478CC7-99FA-5F47-F28E-37F0B794C487}"/>
              </a:ext>
            </a:extLst>
          </p:cNvPr>
          <p:cNvSpPr/>
          <p:nvPr/>
        </p:nvSpPr>
        <p:spPr>
          <a:xfrm>
            <a:off x="1045079" y="3786113"/>
            <a:ext cx="6714411" cy="251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1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Feature Adoption Rate:</a:t>
            </a: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Usage statistics for specific features like Mentor Chat and Commanding </a:t>
            </a:r>
          </a:p>
          <a:p>
            <a:pPr algn="l">
              <a:lnSpc>
                <a:spcPts val="1600"/>
              </a:lnSpc>
              <a:buSzPct val="100000"/>
            </a:pP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 Officer Mode</a:t>
            </a: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000" dirty="0"/>
          </a:p>
        </p:txBody>
      </p:sp>
      <p:sp>
        <p:nvSpPr>
          <p:cNvPr id="16" name="Freeform 62">
            <a:extLst>
              <a:ext uri="{FF2B5EF4-FFF2-40B4-BE49-F238E27FC236}">
                <a16:creationId xmlns:a16="http://schemas.microsoft.com/office/drawing/2014/main" id="{85B44D48-71F2-775F-F513-0FD3D5C85D30}"/>
              </a:ext>
            </a:extLst>
          </p:cNvPr>
          <p:cNvSpPr/>
          <p:nvPr/>
        </p:nvSpPr>
        <p:spPr>
          <a:xfrm>
            <a:off x="12370158" y="7656490"/>
            <a:ext cx="2260242" cy="573110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630008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4C8E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644491" y="3054429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THANK YOU</a:t>
            </a:r>
            <a:endParaRPr lang="en-US" sz="8900" dirty="0"/>
          </a:p>
        </p:txBody>
      </p:sp>
      <p:sp>
        <p:nvSpPr>
          <p:cNvPr id="5" name="Text 2"/>
          <p:cNvSpPr/>
          <p:nvPr/>
        </p:nvSpPr>
        <p:spPr>
          <a:xfrm>
            <a:off x="793790" y="48122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 are ready to empower the next generation of AFCAT aspirants.</a:t>
            </a:r>
            <a:endParaRPr lang="en-US" sz="1750" dirty="0"/>
          </a:p>
        </p:txBody>
      </p:sp>
      <p:sp>
        <p:nvSpPr>
          <p:cNvPr id="6" name="Freeform 62">
            <a:extLst>
              <a:ext uri="{FF2B5EF4-FFF2-40B4-BE49-F238E27FC236}">
                <a16:creationId xmlns:a16="http://schemas.microsoft.com/office/drawing/2014/main" id="{A04847C9-AFE3-72D9-2731-E76ED6D825DD}"/>
              </a:ext>
            </a:extLst>
          </p:cNvPr>
          <p:cNvSpPr/>
          <p:nvPr/>
        </p:nvSpPr>
        <p:spPr>
          <a:xfrm>
            <a:off x="11996670" y="7521262"/>
            <a:ext cx="2633730" cy="708338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6408"/>
            <a:ext cx="95757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Challenges Faced by AFCAT Aspirants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48815"/>
            <a:ext cx="4196358" cy="2810947"/>
          </a:xfrm>
          <a:prstGeom prst="roundRect">
            <a:avLst>
              <a:gd name="adj" fmla="val 1210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1948815"/>
            <a:ext cx="121920" cy="2810947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5" name="Text 3"/>
          <p:cNvSpPr/>
          <p:nvPr/>
        </p:nvSpPr>
        <p:spPr>
          <a:xfrm>
            <a:off x="1173004" y="2206109"/>
            <a:ext cx="33893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Scattered Study Resources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73004" y="2696527"/>
            <a:ext cx="355985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Aspirants struggle to find consolidated and relevant study materials, leading to disorganization and wasted time.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1948815"/>
            <a:ext cx="4196358" cy="2810947"/>
          </a:xfrm>
          <a:prstGeom prst="roundRect">
            <a:avLst>
              <a:gd name="adj" fmla="val 1210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962" y="1948815"/>
            <a:ext cx="121920" cy="2810947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9" name="Text 7"/>
          <p:cNvSpPr/>
          <p:nvPr/>
        </p:nvSpPr>
        <p:spPr>
          <a:xfrm>
            <a:off x="5596176" y="2206109"/>
            <a:ext cx="355985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Lack of Discipline &amp; Consistency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96176" y="3050858"/>
            <a:ext cx="355985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Maintaining a consistent study routine is challenging without external motivation and tracking, often leading to burnout.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1948815"/>
            <a:ext cx="4196358" cy="2810947"/>
          </a:xfrm>
          <a:prstGeom prst="roundRect">
            <a:avLst>
              <a:gd name="adj" fmla="val 1210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40133" y="1948815"/>
            <a:ext cx="121920" cy="2810947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13" name="Text 11"/>
          <p:cNvSpPr/>
          <p:nvPr/>
        </p:nvSpPr>
        <p:spPr>
          <a:xfrm>
            <a:off x="10019348" y="2206109"/>
            <a:ext cx="355985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Limited Real-Time Doubt Solving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019348" y="3050858"/>
            <a:ext cx="355985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Immediate clarification for complex topics is often unavailable, hindering continuous learning progress.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986576"/>
            <a:ext cx="4196358" cy="2456617"/>
          </a:xfrm>
          <a:prstGeom prst="roundRect">
            <a:avLst>
              <a:gd name="adj" fmla="val 1385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93790" y="4986576"/>
            <a:ext cx="121920" cy="2456617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17" name="Text 15"/>
          <p:cNvSpPr/>
          <p:nvPr/>
        </p:nvSpPr>
        <p:spPr>
          <a:xfrm>
            <a:off x="1173004" y="5243870"/>
            <a:ext cx="30359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Poor Time Management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73004" y="5734288"/>
            <a:ext cx="355985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Many candidates struggle with effective time allocation during the actual exam, impacting their scores despite preparation.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4986576"/>
            <a:ext cx="4196358" cy="2456617"/>
          </a:xfrm>
          <a:prstGeom prst="roundRect">
            <a:avLst>
              <a:gd name="adj" fmla="val 1385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216962" y="4986576"/>
            <a:ext cx="121920" cy="2456617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21" name="Text 19"/>
          <p:cNvSpPr/>
          <p:nvPr/>
        </p:nvSpPr>
        <p:spPr>
          <a:xfrm>
            <a:off x="5596176" y="52438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Anxiety &amp; Stress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596176" y="5734288"/>
            <a:ext cx="355985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high-stakes nature of the AFCAT exam often leads to significant mental stress, affecting performance and well-being.</a:t>
            </a:r>
            <a:endParaRPr lang="en-US" sz="1750" dirty="0"/>
          </a:p>
        </p:txBody>
      </p:sp>
      <p:sp>
        <p:nvSpPr>
          <p:cNvPr id="23" name="Freeform 62">
            <a:extLst>
              <a:ext uri="{FF2B5EF4-FFF2-40B4-BE49-F238E27FC236}">
                <a16:creationId xmlns:a16="http://schemas.microsoft.com/office/drawing/2014/main" id="{B5DF5EB9-BADE-9A61-817E-021FF5D3A272}"/>
              </a:ext>
            </a:extLst>
          </p:cNvPr>
          <p:cNvSpPr/>
          <p:nvPr/>
        </p:nvSpPr>
        <p:spPr>
          <a:xfrm>
            <a:off x="11996670" y="7521262"/>
            <a:ext cx="2633730" cy="708338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23754" y="453509"/>
            <a:ext cx="2182773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SOLUTION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666042" y="876181"/>
            <a:ext cx="11298317" cy="711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Introducing WingMate: Your AI Study Buddy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15" y="2020133"/>
            <a:ext cx="6536769" cy="653676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24036" y="4484727"/>
            <a:ext cx="6536769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WingMate:</a:t>
            </a: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 dedicated AI-powered study platform designed specifically for AFCAT aspirants.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7524036" y="5070038"/>
            <a:ext cx="6536769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Combines </a:t>
            </a:r>
            <a:r>
              <a:rPr lang="en-US" sz="12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structured academic notes, motivational support, and personalized testing workflows</a:t>
            </a: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to create a comprehensive learning ecosystem.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7524036" y="5655350"/>
            <a:ext cx="6536769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Supports aspirants </a:t>
            </a:r>
            <a:r>
              <a:rPr lang="en-US" sz="12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throughout their entire preparation journey</a:t>
            </a:r>
            <a:r>
              <a:rPr lang="en-US" sz="12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from foundational learning to exam-day readiness.</a:t>
            </a:r>
            <a:endParaRPr lang="en-US" sz="1250" dirty="0"/>
          </a:p>
        </p:txBody>
      </p:sp>
      <p:sp>
        <p:nvSpPr>
          <p:cNvPr id="8" name="Freeform 62">
            <a:extLst>
              <a:ext uri="{FF2B5EF4-FFF2-40B4-BE49-F238E27FC236}">
                <a16:creationId xmlns:a16="http://schemas.microsoft.com/office/drawing/2014/main" id="{DFA62D46-5412-36BC-996B-60F854A7CD24}"/>
              </a:ext>
            </a:extLst>
          </p:cNvPr>
          <p:cNvSpPr/>
          <p:nvPr/>
        </p:nvSpPr>
        <p:spPr>
          <a:xfrm>
            <a:off x="11996670" y="7521262"/>
            <a:ext cx="2633730" cy="708338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4115"/>
            <a:ext cx="95014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The Critical Role of Personalised Prep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565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WingMate directly addresses key challenges faced by AFCAT aspirants, making it an indispensable tool for success.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14738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EFECE6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584258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327457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82824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61" y="3444716"/>
            <a:ext cx="272177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4181713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Consistent &amp; Disciplined Routines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502646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Automates scheduling and progress tracking, fostering habits crucial for long-term preparation success.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3614738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EFECE6"/>
          </a:solidFill>
          <a:ln/>
        </p:spPr>
      </p:sp>
      <p:sp>
        <p:nvSpPr>
          <p:cNvPr id="11" name="Shape 8"/>
          <p:cNvSpPr/>
          <p:nvPr/>
        </p:nvSpPr>
        <p:spPr>
          <a:xfrm>
            <a:off x="5216962" y="3584258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12" name="Shape 9"/>
          <p:cNvSpPr/>
          <p:nvPr/>
        </p:nvSpPr>
        <p:spPr>
          <a:xfrm>
            <a:off x="6974860" y="327457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82824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933" y="3444716"/>
            <a:ext cx="272177" cy="34016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74256" y="4181713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Personalised Guidance &amp; Tracking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5474256" y="502646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Provides tailored learning paths and performance analytics, adapting to individual strengths and weaknesses.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9640133" y="3614738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EFECE6"/>
          </a:solidFill>
          <a:ln/>
        </p:spPr>
      </p:sp>
      <p:sp>
        <p:nvSpPr>
          <p:cNvPr id="17" name="Shape 13"/>
          <p:cNvSpPr/>
          <p:nvPr/>
        </p:nvSpPr>
        <p:spPr>
          <a:xfrm>
            <a:off x="9640133" y="3584258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18" name="Shape 14"/>
          <p:cNvSpPr/>
          <p:nvPr/>
        </p:nvSpPr>
        <p:spPr>
          <a:xfrm>
            <a:off x="11398032" y="327457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82824"/>
          </a:solidFill>
          <a:ln/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2105" y="3444716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97427" y="4181713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Quizzes &amp;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Updated Content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9897427" y="5026462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Keeps aspirants engaged with fresh content and consistent encouragement, crucial for sustained effort.</a:t>
            </a:r>
            <a:endParaRPr lang="en-US" sz="1750" dirty="0"/>
          </a:p>
        </p:txBody>
      </p:sp>
      <p:sp>
        <p:nvSpPr>
          <p:cNvPr id="22" name="Freeform 62">
            <a:extLst>
              <a:ext uri="{FF2B5EF4-FFF2-40B4-BE49-F238E27FC236}">
                <a16:creationId xmlns:a16="http://schemas.microsoft.com/office/drawing/2014/main" id="{4F46FCC9-1B93-AEB2-5073-BA74EBED6880}"/>
              </a:ext>
            </a:extLst>
          </p:cNvPr>
          <p:cNvSpPr/>
          <p:nvPr/>
        </p:nvSpPr>
        <p:spPr>
          <a:xfrm>
            <a:off x="11996670" y="7521262"/>
            <a:ext cx="2633730" cy="708338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7596" y="604480"/>
            <a:ext cx="10090428" cy="685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Preliminary Solution Concept: Our Vision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767596" y="1728430"/>
            <a:ext cx="4218861" cy="3185398"/>
          </a:xfrm>
          <a:prstGeom prst="roundRect">
            <a:avLst>
              <a:gd name="adj" fmla="val 1033"/>
            </a:avLst>
          </a:prstGeom>
          <a:solidFill>
            <a:srgbClr val="E5DFD2"/>
          </a:solidFill>
          <a:ln/>
        </p:spPr>
      </p:sp>
      <p:sp>
        <p:nvSpPr>
          <p:cNvPr id="4" name="Shape 2"/>
          <p:cNvSpPr/>
          <p:nvPr/>
        </p:nvSpPr>
        <p:spPr>
          <a:xfrm>
            <a:off x="986909" y="1947743"/>
            <a:ext cx="657939" cy="657939"/>
          </a:xfrm>
          <a:prstGeom prst="roundRect">
            <a:avLst>
              <a:gd name="adj" fmla="val 13896555"/>
            </a:avLst>
          </a:prstGeom>
          <a:solidFill>
            <a:srgbClr val="282824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884" y="2091690"/>
            <a:ext cx="295989" cy="37004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86909" y="2824996"/>
            <a:ext cx="347805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Curated Subject-Wise Notes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986909" y="3299222"/>
            <a:ext cx="3780234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Comprehensive, well-organised study material covering the entire AFCAT syllabus, easily accessible.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5770" y="1728430"/>
            <a:ext cx="4218861" cy="3185398"/>
          </a:xfrm>
          <a:prstGeom prst="roundRect">
            <a:avLst>
              <a:gd name="adj" fmla="val 1033"/>
            </a:avLst>
          </a:prstGeom>
          <a:solidFill>
            <a:srgbClr val="E5DFD2"/>
          </a:solidFill>
          <a:ln/>
        </p:spPr>
      </p:sp>
      <p:sp>
        <p:nvSpPr>
          <p:cNvPr id="9" name="Shape 6"/>
          <p:cNvSpPr/>
          <p:nvPr/>
        </p:nvSpPr>
        <p:spPr>
          <a:xfrm>
            <a:off x="5425083" y="1947743"/>
            <a:ext cx="657939" cy="657939"/>
          </a:xfrm>
          <a:prstGeom prst="roundRect">
            <a:avLst>
              <a:gd name="adj" fmla="val 13896555"/>
            </a:avLst>
          </a:prstGeom>
          <a:solidFill>
            <a:srgbClr val="282824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6058" y="2091690"/>
            <a:ext cx="295989" cy="37004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25083" y="2824996"/>
            <a:ext cx="3780234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Instant Doubt Resolution &amp; Motivation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5425083" y="3641884"/>
            <a:ext cx="3780234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AI-powered chatbot provides immediate answers to queries and motivational boosts when needed.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9643943" y="1728430"/>
            <a:ext cx="4218861" cy="3185398"/>
          </a:xfrm>
          <a:prstGeom prst="roundRect">
            <a:avLst>
              <a:gd name="adj" fmla="val 1033"/>
            </a:avLst>
          </a:prstGeom>
          <a:solidFill>
            <a:srgbClr val="E5DFD2"/>
          </a:solidFill>
          <a:ln/>
        </p:spPr>
      </p:sp>
      <p:sp>
        <p:nvSpPr>
          <p:cNvPr id="14" name="Shape 10"/>
          <p:cNvSpPr/>
          <p:nvPr/>
        </p:nvSpPr>
        <p:spPr>
          <a:xfrm>
            <a:off x="9863257" y="1947743"/>
            <a:ext cx="657939" cy="657939"/>
          </a:xfrm>
          <a:prstGeom prst="roundRect">
            <a:avLst>
              <a:gd name="adj" fmla="val 13896555"/>
            </a:avLst>
          </a:prstGeom>
          <a:solidFill>
            <a:srgbClr val="282824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4232" y="2091690"/>
            <a:ext cx="295989" cy="37004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3257" y="2824996"/>
            <a:ext cx="3780234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Daily Quizzes &amp; Performance Tracking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9863257" y="3641884"/>
            <a:ext cx="3780234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Short, focused daily tests with real-time feedback to reinforce learning and track progress.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67596" y="5133142"/>
            <a:ext cx="6437948" cy="2491859"/>
          </a:xfrm>
          <a:prstGeom prst="roundRect">
            <a:avLst>
              <a:gd name="adj" fmla="val 1320"/>
            </a:avLst>
          </a:prstGeom>
          <a:solidFill>
            <a:srgbClr val="E5DFD2"/>
          </a:solidFill>
          <a:ln/>
        </p:spPr>
      </p:sp>
      <p:sp>
        <p:nvSpPr>
          <p:cNvPr id="19" name="Shape 14"/>
          <p:cNvSpPr/>
          <p:nvPr/>
        </p:nvSpPr>
        <p:spPr>
          <a:xfrm>
            <a:off x="986909" y="5352455"/>
            <a:ext cx="657939" cy="657939"/>
          </a:xfrm>
          <a:prstGeom prst="roundRect">
            <a:avLst>
              <a:gd name="adj" fmla="val 13896555"/>
            </a:avLst>
          </a:prstGeom>
          <a:solidFill>
            <a:srgbClr val="282824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7884" y="5496401"/>
            <a:ext cx="295989" cy="370046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86909" y="6229707"/>
            <a:ext cx="3247549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Personalised Report Cards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986909" y="6703933"/>
            <a:ext cx="5999321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Detailed analytics highlighting strong and weak areas, guiding aspirants on where to focus their efforts.</a:t>
            </a:r>
            <a:endParaRPr lang="en-US" sz="1700" dirty="0"/>
          </a:p>
        </p:txBody>
      </p:sp>
      <p:sp>
        <p:nvSpPr>
          <p:cNvPr id="23" name="Shape 17"/>
          <p:cNvSpPr/>
          <p:nvPr/>
        </p:nvSpPr>
        <p:spPr>
          <a:xfrm>
            <a:off x="7424857" y="5133142"/>
            <a:ext cx="6437948" cy="2491859"/>
          </a:xfrm>
          <a:prstGeom prst="roundRect">
            <a:avLst>
              <a:gd name="adj" fmla="val 1320"/>
            </a:avLst>
          </a:prstGeom>
          <a:solidFill>
            <a:srgbClr val="E5DFD2"/>
          </a:solidFill>
          <a:ln/>
        </p:spPr>
      </p:sp>
      <p:sp>
        <p:nvSpPr>
          <p:cNvPr id="24" name="Shape 18"/>
          <p:cNvSpPr/>
          <p:nvPr/>
        </p:nvSpPr>
        <p:spPr>
          <a:xfrm>
            <a:off x="7644170" y="5352455"/>
            <a:ext cx="657939" cy="657939"/>
          </a:xfrm>
          <a:prstGeom prst="roundRect">
            <a:avLst>
              <a:gd name="adj" fmla="val 13896555"/>
            </a:avLst>
          </a:prstGeom>
          <a:solidFill>
            <a:srgbClr val="282824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5145" y="5496401"/>
            <a:ext cx="295989" cy="370046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44170" y="6229707"/>
            <a:ext cx="3146465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Defense-Related Updates</a:t>
            </a:r>
            <a:endParaRPr lang="en-US" sz="2150" dirty="0"/>
          </a:p>
        </p:txBody>
      </p:sp>
      <p:sp>
        <p:nvSpPr>
          <p:cNvPr id="27" name="Text 20"/>
          <p:cNvSpPr/>
          <p:nvPr/>
        </p:nvSpPr>
        <p:spPr>
          <a:xfrm>
            <a:off x="7644170" y="6703933"/>
            <a:ext cx="5999321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Real-time news and current affairs relevant to defense, keeping aspirants informed and exam-ready.</a:t>
            </a:r>
            <a:endParaRPr lang="en-US" sz="1700" dirty="0"/>
          </a:p>
        </p:txBody>
      </p:sp>
      <p:sp>
        <p:nvSpPr>
          <p:cNvPr id="28" name="Freeform 62">
            <a:extLst>
              <a:ext uri="{FF2B5EF4-FFF2-40B4-BE49-F238E27FC236}">
                <a16:creationId xmlns:a16="http://schemas.microsoft.com/office/drawing/2014/main" id="{75D1C61E-7092-86E7-FBC5-013B3508740A}"/>
              </a:ext>
            </a:extLst>
          </p:cNvPr>
          <p:cNvSpPr/>
          <p:nvPr/>
        </p:nvSpPr>
        <p:spPr>
          <a:xfrm>
            <a:off x="12073944" y="7625000"/>
            <a:ext cx="2556456" cy="604599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6404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8E4DD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Features &amp; Functionalities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25842"/>
            <a:ext cx="3501509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📚</a:t>
            </a:r>
            <a:r>
              <a:rPr lang="en-US" sz="17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Notes Hub: Structured and comprehensive study material.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738563"/>
            <a:ext cx="3501509" cy="1096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🤖</a:t>
            </a:r>
            <a:r>
              <a:rPr lang="en-US" sz="17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Mentor Chat: Instant doubt resolution and motivational support.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914186"/>
            <a:ext cx="3501509" cy="1096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📝</a:t>
            </a:r>
            <a:r>
              <a:rPr lang="en-US" sz="17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Daily Smart Tests &amp; Quizzes: Adaptive questions with instant scoring.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089809"/>
            <a:ext cx="3501509" cy="1096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📊</a:t>
            </a:r>
            <a:r>
              <a:rPr lang="en-US" sz="17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Performance Dashboard: In-depth analysis of weak/strong areas.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2925842"/>
            <a:ext cx="3501509" cy="1096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⚔️</a:t>
            </a:r>
            <a:r>
              <a:rPr lang="en-US" sz="17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Commanding Officer Mode: Gamified discipline tracking for consistent study.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4101465"/>
            <a:ext cx="3501509" cy="1096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📰</a:t>
            </a:r>
            <a:r>
              <a:rPr lang="en-US" sz="17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Exam-related News Updates: Real-time notifications on relevant news.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5277088"/>
            <a:ext cx="3501509" cy="14592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💪</a:t>
            </a:r>
            <a:r>
              <a:rPr lang="en-US" sz="17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Motivation &amp; Streak Badges: Gamified incentives to maintain engagement and progress.</a:t>
            </a:r>
            <a:endParaRPr lang="en-US" sz="1750" dirty="0"/>
          </a:p>
        </p:txBody>
      </p:sp>
      <p:sp>
        <p:nvSpPr>
          <p:cNvPr id="11" name="Freeform 62">
            <a:extLst>
              <a:ext uri="{FF2B5EF4-FFF2-40B4-BE49-F238E27FC236}">
                <a16:creationId xmlns:a16="http://schemas.microsoft.com/office/drawing/2014/main" id="{0F0CBC10-CCA5-0D77-E3B3-546C052365A0}"/>
              </a:ext>
            </a:extLst>
          </p:cNvPr>
          <p:cNvSpPr/>
          <p:nvPr/>
        </p:nvSpPr>
        <p:spPr>
          <a:xfrm>
            <a:off x="11996670" y="7521262"/>
            <a:ext cx="2633730" cy="708338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7462"/>
            <a:ext cx="108082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Users &amp; Use Cases: The WingMate Journey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098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Users: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AFCAT aspirants preparing for competitive defense exams, seeking structured and supportive learning.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27922"/>
            <a:ext cx="6521410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3561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Quiz &amp; Feedback Loop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052411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Student takes quiz → receives instant score, detailed weak area analysis, and personalised remedial material.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427922"/>
            <a:ext cx="6521410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42014" y="3561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Motivation Boost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542014" y="4052411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Student feels demotivated → Mentor Chat detects mood, sends encouraging messages and success stories.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005030"/>
            <a:ext cx="6521410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20604" y="6139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Discipline Alert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20604" y="6629519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Student skips target → Commanding Officer mode sends a gentle reminder and adjusts the study plan.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5005030"/>
            <a:ext cx="6521410" cy="90725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42014" y="6139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Daily Briefing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542014" y="6629519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Student opens app → receives latest defense news, current affairs, and a personalised study plan for the day.</a:t>
            </a:r>
            <a:endParaRPr lang="en-US" sz="1750" dirty="0"/>
          </a:p>
        </p:txBody>
      </p:sp>
      <p:sp>
        <p:nvSpPr>
          <p:cNvPr id="16" name="Freeform 62">
            <a:extLst>
              <a:ext uri="{FF2B5EF4-FFF2-40B4-BE49-F238E27FC236}">
                <a16:creationId xmlns:a16="http://schemas.microsoft.com/office/drawing/2014/main" id="{72B90343-8C68-6CA9-3576-F9C11A1709D4}"/>
              </a:ext>
            </a:extLst>
          </p:cNvPr>
          <p:cNvSpPr/>
          <p:nvPr/>
        </p:nvSpPr>
        <p:spPr>
          <a:xfrm>
            <a:off x="11996670" y="7521262"/>
            <a:ext cx="2633730" cy="708338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6016" y="397550"/>
            <a:ext cx="5418177" cy="451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&amp; Privacy: Our Commitment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06016" y="1210747"/>
            <a:ext cx="2168723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Needed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506016" y="1626394"/>
            <a:ext cx="6632853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Student scores and performance metrics (e.g., accuracy, speed).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06016" y="1908215"/>
            <a:ext cx="6632853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Activity logs (e.g., time spent on topics, quiz attempts).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06016" y="2190036"/>
            <a:ext cx="6632853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Quiz responses for deeper analysis of learning patterns.</a:t>
            </a:r>
            <a:endParaRPr lang="en-US" sz="11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228" y="2699805"/>
            <a:ext cx="5418177" cy="541817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99152" y="1210747"/>
            <a:ext cx="2168723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Privacy Measures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499152" y="1626394"/>
            <a:ext cx="6632853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Secure Cloud Storage:</a:t>
            </a: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All data is encrypted and stored on highly secure cloud servers with robust access controls.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499152" y="2139434"/>
            <a:ext cx="6632853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Consent-Based Personalisation:</a:t>
            </a: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User data is only used for personalisation with explicit consent, ensuring transparency.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7499152" y="2652474"/>
            <a:ext cx="6632853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Minimal Data Collection:</a:t>
            </a: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We only collect data essential for improving the learning experience, strictly avoiding unnecessary personal information.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7499152" y="3165515"/>
            <a:ext cx="6632853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Anonymisation &amp; Aggregation:</a:t>
            </a: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Data used for analytics and improvements is anonymised where possible and aggregated to protect individual identities.</a:t>
            </a:r>
            <a:endParaRPr lang="en-US" sz="1100" dirty="0"/>
          </a:p>
        </p:txBody>
      </p:sp>
      <p:sp>
        <p:nvSpPr>
          <p:cNvPr id="13" name="Freeform 62">
            <a:extLst>
              <a:ext uri="{FF2B5EF4-FFF2-40B4-BE49-F238E27FC236}">
                <a16:creationId xmlns:a16="http://schemas.microsoft.com/office/drawing/2014/main" id="{22F51A4D-C6EE-25F1-B0C9-0A9CE8F59745}"/>
              </a:ext>
            </a:extLst>
          </p:cNvPr>
          <p:cNvSpPr/>
          <p:nvPr/>
        </p:nvSpPr>
        <p:spPr>
          <a:xfrm>
            <a:off x="11996670" y="7521262"/>
            <a:ext cx="2633730" cy="708338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16304" y="716399"/>
            <a:ext cx="8997672" cy="631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Smart Work Stack: Tools &amp; Technologies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6993" y="1751648"/>
            <a:ext cx="1321641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06993" y="2504003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Frontend / UI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06993" y="3021568"/>
            <a:ext cx="407777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Tailwind in CSS 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06993" y="3415427"/>
            <a:ext cx="407777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React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06993" y="3809286"/>
            <a:ext cx="407777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500"/>
              </a:lnSpc>
              <a:buSzPct val="100000"/>
            </a:pP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06993" y="3801269"/>
            <a:ext cx="407777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Figma (for design)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06993" y="4319028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Mentor / Chatbot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06993" y="4852035"/>
            <a:ext cx="407777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n8n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06993" y="5288637"/>
            <a:ext cx="407777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Voiceflow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06993" y="5743218"/>
            <a:ext cx="407777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Built-in platform features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5285303" y="2504003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Quizzes &amp; Reports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5285303" y="3021568"/>
            <a:ext cx="4076343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Typeform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5285303" y="3415427"/>
            <a:ext cx="4076343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Google Sheets (integration)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5285303" y="3809286"/>
            <a:ext cx="4076343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Outgrow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5285303" y="4334470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News &amp; Updates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5285303" y="4852035"/>
            <a:ext cx="4076343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RSS feeds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5285303" y="5245894"/>
            <a:ext cx="4076343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Zapier (automation)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9862185" y="2504003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Backend / Data</a:t>
            </a:r>
            <a:endParaRPr lang="en-US" sz="1950" dirty="0"/>
          </a:p>
        </p:txBody>
      </p:sp>
      <p:sp>
        <p:nvSpPr>
          <p:cNvPr id="21" name="Text 19"/>
          <p:cNvSpPr/>
          <p:nvPr/>
        </p:nvSpPr>
        <p:spPr>
          <a:xfrm>
            <a:off x="9862185" y="3021568"/>
            <a:ext cx="4076343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Airtable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9862185" y="3415427"/>
            <a:ext cx="4076343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Firebase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9862185" y="3809286"/>
            <a:ext cx="4076343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Bubble workflows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9862185" y="4334470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Analytics / Dashboard</a:t>
            </a:r>
            <a:endParaRPr lang="en-US" sz="1950" dirty="0"/>
          </a:p>
        </p:txBody>
      </p:sp>
      <p:sp>
        <p:nvSpPr>
          <p:cNvPr id="25" name="Text 23"/>
          <p:cNvSpPr/>
          <p:nvPr/>
        </p:nvSpPr>
        <p:spPr>
          <a:xfrm>
            <a:off x="9862185" y="4852035"/>
            <a:ext cx="4076343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Google Data Studio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9862185" y="5245894"/>
            <a:ext cx="4076343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Power BI</a:t>
            </a:r>
            <a:endParaRPr lang="en-US" sz="1550" dirty="0"/>
          </a:p>
        </p:txBody>
      </p:sp>
      <p:sp>
        <p:nvSpPr>
          <p:cNvPr id="27" name="Shape 25"/>
          <p:cNvSpPr/>
          <p:nvPr/>
        </p:nvSpPr>
        <p:spPr>
          <a:xfrm>
            <a:off x="706993" y="6654641"/>
            <a:ext cx="13216414" cy="858441"/>
          </a:xfrm>
          <a:prstGeom prst="roundRect">
            <a:avLst>
              <a:gd name="adj" fmla="val 3530"/>
            </a:avLst>
          </a:prstGeom>
          <a:solidFill>
            <a:srgbClr val="B6D6FC"/>
          </a:solidFill>
          <a:ln/>
        </p:spPr>
      </p:sp>
      <p:pic>
        <p:nvPicPr>
          <p:cNvPr id="2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923" y="6966585"/>
            <a:ext cx="252413" cy="201930"/>
          </a:xfrm>
          <a:prstGeom prst="rect">
            <a:avLst/>
          </a:prstGeom>
        </p:spPr>
      </p:pic>
      <p:sp>
        <p:nvSpPr>
          <p:cNvPr id="29" name="Text 26"/>
          <p:cNvSpPr/>
          <p:nvPr/>
        </p:nvSpPr>
        <p:spPr>
          <a:xfrm>
            <a:off x="1363266" y="6907054"/>
            <a:ext cx="1235821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Emphasis:</a:t>
            </a:r>
            <a:r>
              <a:rPr lang="en-US" sz="15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Tools used for smart workflows, personalisation, and automation—minimal coding required for rapid hackathon development.</a:t>
            </a:r>
            <a:endParaRPr lang="en-US" sz="1550" dirty="0"/>
          </a:p>
        </p:txBody>
      </p:sp>
      <p:sp>
        <p:nvSpPr>
          <p:cNvPr id="30" name="Freeform 62">
            <a:extLst>
              <a:ext uri="{FF2B5EF4-FFF2-40B4-BE49-F238E27FC236}">
                <a16:creationId xmlns:a16="http://schemas.microsoft.com/office/drawing/2014/main" id="{82CE31B1-ED1F-F827-0E8C-CD395FF2FDA1}"/>
              </a:ext>
            </a:extLst>
          </p:cNvPr>
          <p:cNvSpPr/>
          <p:nvPr/>
        </p:nvSpPr>
        <p:spPr>
          <a:xfrm>
            <a:off x="11996670" y="7521262"/>
            <a:ext cx="2633730" cy="708338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952</Words>
  <Application>Microsoft Office PowerPoint</Application>
  <PresentationFormat>Custom</PresentationFormat>
  <Paragraphs>122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Lato Bold</vt:lpstr>
      <vt:lpstr>Arial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Anshul Patel</dc:creator>
  <cp:lastModifiedBy>Anshul Patel</cp:lastModifiedBy>
  <cp:revision>3</cp:revision>
  <dcterms:created xsi:type="dcterms:W3CDTF">2025-09-05T08:20:04Z</dcterms:created>
  <dcterms:modified xsi:type="dcterms:W3CDTF">2025-09-05T12:43:44Z</dcterms:modified>
</cp:coreProperties>
</file>